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92" r:id="rId6"/>
    <p:sldId id="291" r:id="rId7"/>
    <p:sldId id="261" r:id="rId8"/>
    <p:sldId id="263" r:id="rId9"/>
    <p:sldId id="293" r:id="rId10"/>
    <p:sldId id="271" r:id="rId11"/>
  </p:sldIdLst>
  <p:sldSz cx="9144000" cy="5143500" type="screen16x9"/>
  <p:notesSz cx="6858000" cy="9144000"/>
  <p:embeddedFontLst>
    <p:embeddedFont>
      <p:font typeface="Lobster Two" panose="020B0604020202020204" charset="0"/>
      <p:regular r:id="rId13"/>
      <p:bold r:id="rId14"/>
      <p:italic r:id="rId15"/>
      <p:boldItalic r:id="rId16"/>
    </p:embeddedFont>
    <p:embeddedFont>
      <p:font typeface="Poppins" panose="020B0604020202020204" charset="0"/>
      <p:regular r:id="rId17"/>
      <p:bold r:id="rId18"/>
      <p:italic r:id="rId19"/>
      <p:boldItalic r:id="rId20"/>
    </p:embeddedFont>
    <p:embeddedFont>
      <p:font typeface="Poppins SemiBold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350EE3-087B-4F29-A3D0-3B18C2D3524F}">
  <a:tblStyle styleId="{15350EE3-087B-4F29-A3D0-3B18C2D352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553e47e87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553e47e87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ae84689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ae84689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ae84689f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ae84689f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ae84689f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ae84689f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553e47e87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553e47e87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553e47e87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553e47e87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81900" y="1002001"/>
            <a:ext cx="3580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428250" y="3010485"/>
            <a:ext cx="228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AFB1A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653718" y="1381075"/>
            <a:ext cx="719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 SemiBold"/>
              <a:buChar char="●"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 SemiBold"/>
              <a:buChar char="○"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 SemiBold"/>
              <a:buChar char="■"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 SemiBold"/>
              <a:buChar char="●"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 SemiBold"/>
              <a:buChar char="○"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 SemiBold"/>
              <a:buChar char="■"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 SemiBold"/>
              <a:buChar char="●"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 SemiBold"/>
              <a:buChar char="○"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Poppins SemiBold"/>
              <a:buChar char="■"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491600" y="352550"/>
            <a:ext cx="616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440454" y="1107154"/>
            <a:ext cx="3172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440454" y="1941154"/>
            <a:ext cx="3172200" cy="2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ctrTitle"/>
          </p:nvPr>
        </p:nvSpPr>
        <p:spPr>
          <a:xfrm>
            <a:off x="910013" y="1514050"/>
            <a:ext cx="1766100" cy="6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953963" y="2142025"/>
            <a:ext cx="1678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 hasCustomPrompt="1"/>
          </p:nvPr>
        </p:nvSpPr>
        <p:spPr>
          <a:xfrm>
            <a:off x="910013" y="693425"/>
            <a:ext cx="1766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3"/>
          </p:nvPr>
        </p:nvSpPr>
        <p:spPr>
          <a:xfrm>
            <a:off x="2762638" y="1514050"/>
            <a:ext cx="1766100" cy="6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2806588" y="2142025"/>
            <a:ext cx="1678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 hasCustomPrompt="1"/>
          </p:nvPr>
        </p:nvSpPr>
        <p:spPr>
          <a:xfrm>
            <a:off x="2762638" y="693425"/>
            <a:ext cx="1766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ctrTitle" idx="6"/>
          </p:nvPr>
        </p:nvSpPr>
        <p:spPr>
          <a:xfrm>
            <a:off x="4615263" y="1514050"/>
            <a:ext cx="1766100" cy="6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7"/>
          </p:nvPr>
        </p:nvSpPr>
        <p:spPr>
          <a:xfrm>
            <a:off x="4659213" y="2142025"/>
            <a:ext cx="1678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8" hasCustomPrompt="1"/>
          </p:nvPr>
        </p:nvSpPr>
        <p:spPr>
          <a:xfrm>
            <a:off x="4615263" y="693425"/>
            <a:ext cx="1766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ctrTitle" idx="9"/>
          </p:nvPr>
        </p:nvSpPr>
        <p:spPr>
          <a:xfrm>
            <a:off x="6467888" y="1514050"/>
            <a:ext cx="1766100" cy="6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3"/>
          </p:nvPr>
        </p:nvSpPr>
        <p:spPr>
          <a:xfrm>
            <a:off x="6511838" y="2142025"/>
            <a:ext cx="1678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 hasCustomPrompt="1"/>
          </p:nvPr>
        </p:nvSpPr>
        <p:spPr>
          <a:xfrm>
            <a:off x="6467888" y="693425"/>
            <a:ext cx="1766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1366262" y="2944325"/>
            <a:ext cx="1907400" cy="6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1366262" y="3572300"/>
            <a:ext cx="1907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ctrTitle" idx="2"/>
          </p:nvPr>
        </p:nvSpPr>
        <p:spPr>
          <a:xfrm>
            <a:off x="5870344" y="2944325"/>
            <a:ext cx="1907400" cy="6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3"/>
          </p:nvPr>
        </p:nvSpPr>
        <p:spPr>
          <a:xfrm>
            <a:off x="5870344" y="3572300"/>
            <a:ext cx="1907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1491600" y="352550"/>
            <a:ext cx="616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2845350" y="-81450"/>
            <a:ext cx="3453300" cy="530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1"/>
          </p:nvPr>
        </p:nvSpPr>
        <p:spPr>
          <a:xfrm>
            <a:off x="3384900" y="1693125"/>
            <a:ext cx="2374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2776500" y="894166"/>
            <a:ext cx="3591000" cy="8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3154800" y="3346450"/>
            <a:ext cx="28344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/>
              </a:rPr>
              <a:t>Slidesgo</a:t>
            </a: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/>
              </a:rPr>
              <a:t>Flaticon</a:t>
            </a: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/>
              </a:rPr>
              <a:t>Freepik</a:t>
            </a: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bster Two"/>
              <a:buNone/>
              <a:defRPr sz="2800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59" r:id="rId5"/>
    <p:sldLayoutId id="2147483660" r:id="rId6"/>
    <p:sldLayoutId id="2147483662" r:id="rId7"/>
    <p:sldLayoutId id="214748366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edbBctrY2ESld7j--kIvlCRSwDjtrsq7Rnts_h0jhHE/cop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2831549" y="831300"/>
            <a:ext cx="3480900" cy="3480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3"/>
          <p:cNvSpPr/>
          <p:nvPr/>
        </p:nvSpPr>
        <p:spPr>
          <a:xfrm>
            <a:off x="2965800" y="965550"/>
            <a:ext cx="3212400" cy="32124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ctrTitle"/>
          </p:nvPr>
        </p:nvSpPr>
        <p:spPr>
          <a:xfrm>
            <a:off x="2787160" y="1356143"/>
            <a:ext cx="3569679" cy="17031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Trash-Bugged </a:t>
            </a:r>
            <a:br>
              <a:rPr lang="en" sz="3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3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AI Product to fight Littering</a:t>
            </a:r>
            <a:endParaRPr sz="3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3428249" y="2743351"/>
            <a:ext cx="2287500" cy="774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House of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CODEBUGGED </a:t>
            </a:r>
            <a:endParaRPr lang="en-IN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113;p23"/>
          <p:cNvSpPr/>
          <p:nvPr/>
        </p:nvSpPr>
        <p:spPr>
          <a:xfrm>
            <a:off x="4513050" y="1332150"/>
            <a:ext cx="117900" cy="117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4356000" y="1357800"/>
            <a:ext cx="66600" cy="6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3"/>
          <p:cNvSpPr/>
          <p:nvPr/>
        </p:nvSpPr>
        <p:spPr>
          <a:xfrm>
            <a:off x="4721400" y="1357800"/>
            <a:ext cx="66600" cy="6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3"/>
          <p:cNvSpPr/>
          <p:nvPr/>
        </p:nvSpPr>
        <p:spPr>
          <a:xfrm>
            <a:off x="4513050" y="3765575"/>
            <a:ext cx="117900" cy="117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3"/>
          <p:cNvSpPr/>
          <p:nvPr/>
        </p:nvSpPr>
        <p:spPr>
          <a:xfrm>
            <a:off x="4356000" y="3791225"/>
            <a:ext cx="66600" cy="6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3"/>
          <p:cNvSpPr/>
          <p:nvPr/>
        </p:nvSpPr>
        <p:spPr>
          <a:xfrm>
            <a:off x="4721400" y="3791225"/>
            <a:ext cx="66600" cy="6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>
            <a:spLocks noGrp="1"/>
          </p:cNvSpPr>
          <p:nvPr>
            <p:ph type="subTitle" idx="1"/>
          </p:nvPr>
        </p:nvSpPr>
        <p:spPr>
          <a:xfrm>
            <a:off x="3382377" y="1473506"/>
            <a:ext cx="2374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you have any 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thecodebugged@gmail.com        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+91-8004006979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0" name="Google Shape;340;p38"/>
          <p:cNvSpPr txBox="1">
            <a:spLocks noGrp="1"/>
          </p:cNvSpPr>
          <p:nvPr>
            <p:ph type="title"/>
          </p:nvPr>
        </p:nvSpPr>
        <p:spPr>
          <a:xfrm>
            <a:off x="2773977" y="708251"/>
            <a:ext cx="3591000" cy="8819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341" name="Google Shape;341;p38"/>
          <p:cNvGrpSpPr/>
          <p:nvPr/>
        </p:nvGrpSpPr>
        <p:grpSpPr>
          <a:xfrm>
            <a:off x="3900486" y="2481000"/>
            <a:ext cx="252048" cy="247843"/>
            <a:chOff x="2866317" y="3817357"/>
            <a:chExt cx="362920" cy="356865"/>
          </a:xfrm>
        </p:grpSpPr>
        <p:sp>
          <p:nvSpPr>
            <p:cNvPr id="342" name="Google Shape;342;p38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3021457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rgbClr val="AFB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38"/>
          <p:cNvGrpSpPr/>
          <p:nvPr/>
        </p:nvGrpSpPr>
        <p:grpSpPr>
          <a:xfrm>
            <a:off x="4501403" y="2493119"/>
            <a:ext cx="252048" cy="247843"/>
            <a:chOff x="3314750" y="3817357"/>
            <a:chExt cx="362920" cy="356865"/>
          </a:xfrm>
        </p:grpSpPr>
        <p:sp>
          <p:nvSpPr>
            <p:cNvPr id="346" name="Google Shape;346;p38"/>
            <p:cNvSpPr/>
            <p:nvPr/>
          </p:nvSpPr>
          <p:spPr>
            <a:xfrm>
              <a:off x="3314750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3469891" y="3817357"/>
              <a:ext cx="207780" cy="356865"/>
            </a:xfrm>
            <a:custGeom>
              <a:avLst/>
              <a:gdLst/>
              <a:ahLst/>
              <a:cxnLst/>
              <a:rect l="l" t="t" r="r" b="b"/>
              <a:pathLst>
                <a:path w="7926" h="13613" extrusionOk="0">
                  <a:moveTo>
                    <a:pt x="881" y="0"/>
                  </a:moveTo>
                  <a:cubicBezTo>
                    <a:pt x="884" y="0"/>
                    <a:pt x="886" y="0"/>
                    <a:pt x="888" y="0"/>
                  </a:cubicBezTo>
                  <a:lnTo>
                    <a:pt x="888" y="0"/>
                  </a:lnTo>
                  <a:cubicBezTo>
                    <a:pt x="891" y="0"/>
                    <a:pt x="893" y="0"/>
                    <a:pt x="896" y="0"/>
                  </a:cubicBezTo>
                  <a:close/>
                  <a:moveTo>
                    <a:pt x="888" y="0"/>
                  </a:moveTo>
                  <a:lnTo>
                    <a:pt x="888" y="0"/>
                  </a:lnTo>
                  <a:cubicBezTo>
                    <a:pt x="588" y="0"/>
                    <a:pt x="301" y="15"/>
                    <a:pt x="1" y="58"/>
                  </a:cubicBezTo>
                  <a:cubicBezTo>
                    <a:pt x="3393" y="491"/>
                    <a:pt x="5934" y="3378"/>
                    <a:pt x="5934" y="6799"/>
                  </a:cubicBezTo>
                  <a:cubicBezTo>
                    <a:pt x="5934" y="10220"/>
                    <a:pt x="3393" y="13107"/>
                    <a:pt x="1" y="13555"/>
                  </a:cubicBezTo>
                  <a:cubicBezTo>
                    <a:pt x="299" y="13594"/>
                    <a:pt x="595" y="13612"/>
                    <a:pt x="887" y="13612"/>
                  </a:cubicBezTo>
                  <a:cubicBezTo>
                    <a:pt x="4418" y="13612"/>
                    <a:pt x="7441" y="10873"/>
                    <a:pt x="7680" y="7247"/>
                  </a:cubicBezTo>
                  <a:cubicBezTo>
                    <a:pt x="7926" y="3323"/>
                    <a:pt x="4826" y="4"/>
                    <a:pt x="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3379082" y="3881296"/>
              <a:ext cx="228595" cy="228595"/>
            </a:xfrm>
            <a:custGeom>
              <a:avLst/>
              <a:gdLst/>
              <a:ahLst/>
              <a:cxnLst/>
              <a:rect l="l" t="t" r="r" b="b"/>
              <a:pathLst>
                <a:path w="8720" h="8720" extrusionOk="0">
                  <a:moveTo>
                    <a:pt x="6886" y="448"/>
                  </a:moveTo>
                  <a:cubicBezTo>
                    <a:pt x="7651" y="448"/>
                    <a:pt x="8272" y="1069"/>
                    <a:pt x="8272" y="1834"/>
                  </a:cubicBezTo>
                  <a:lnTo>
                    <a:pt x="8272" y="6872"/>
                  </a:lnTo>
                  <a:lnTo>
                    <a:pt x="8272" y="6886"/>
                  </a:lnTo>
                  <a:cubicBezTo>
                    <a:pt x="8272" y="7652"/>
                    <a:pt x="7651" y="8272"/>
                    <a:pt x="6872" y="8272"/>
                  </a:cubicBezTo>
                  <a:lnTo>
                    <a:pt x="1848" y="8272"/>
                  </a:lnTo>
                  <a:cubicBezTo>
                    <a:pt x="1069" y="8272"/>
                    <a:pt x="448" y="7652"/>
                    <a:pt x="448" y="6886"/>
                  </a:cubicBezTo>
                  <a:lnTo>
                    <a:pt x="448" y="1834"/>
                  </a:lnTo>
                  <a:cubicBezTo>
                    <a:pt x="448" y="1069"/>
                    <a:pt x="1069" y="448"/>
                    <a:pt x="1848" y="448"/>
                  </a:cubicBezTo>
                  <a:close/>
                  <a:moveTo>
                    <a:pt x="1848" y="1"/>
                  </a:moveTo>
                  <a:cubicBezTo>
                    <a:pt x="823" y="1"/>
                    <a:pt x="0" y="824"/>
                    <a:pt x="0" y="1834"/>
                  </a:cubicBezTo>
                  <a:lnTo>
                    <a:pt x="0" y="6872"/>
                  </a:lnTo>
                  <a:cubicBezTo>
                    <a:pt x="0" y="7897"/>
                    <a:pt x="823" y="8720"/>
                    <a:pt x="1848" y="8720"/>
                  </a:cubicBezTo>
                  <a:lnTo>
                    <a:pt x="6886" y="8720"/>
                  </a:lnTo>
                  <a:cubicBezTo>
                    <a:pt x="7897" y="8720"/>
                    <a:pt x="8719" y="7897"/>
                    <a:pt x="8719" y="6886"/>
                  </a:cubicBezTo>
                  <a:lnTo>
                    <a:pt x="8719" y="1834"/>
                  </a:lnTo>
                  <a:cubicBezTo>
                    <a:pt x="8719" y="824"/>
                    <a:pt x="7897" y="1"/>
                    <a:pt x="6872" y="1"/>
                  </a:cubicBezTo>
                  <a:close/>
                </a:path>
              </a:pathLst>
            </a:custGeom>
            <a:solidFill>
              <a:srgbClr val="AFB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8"/>
            <p:cNvSpPr/>
            <p:nvPr/>
          </p:nvSpPr>
          <p:spPr>
            <a:xfrm>
              <a:off x="3412768" y="3935430"/>
              <a:ext cx="140408" cy="120274"/>
            </a:xfrm>
            <a:custGeom>
              <a:avLst/>
              <a:gdLst/>
              <a:ahLst/>
              <a:cxnLst/>
              <a:rect l="l" t="t" r="r" b="b"/>
              <a:pathLst>
                <a:path w="5356" h="4588" extrusionOk="0">
                  <a:moveTo>
                    <a:pt x="3063" y="447"/>
                  </a:moveTo>
                  <a:cubicBezTo>
                    <a:pt x="4013" y="447"/>
                    <a:pt x="4923" y="1183"/>
                    <a:pt x="4923" y="2295"/>
                  </a:cubicBezTo>
                  <a:cubicBezTo>
                    <a:pt x="4908" y="3320"/>
                    <a:pt x="4085" y="4143"/>
                    <a:pt x="3075" y="4143"/>
                  </a:cubicBezTo>
                  <a:cubicBezTo>
                    <a:pt x="1429" y="4143"/>
                    <a:pt x="592" y="2151"/>
                    <a:pt x="1761" y="996"/>
                  </a:cubicBezTo>
                  <a:cubicBezTo>
                    <a:pt x="2140" y="617"/>
                    <a:pt x="2606" y="447"/>
                    <a:pt x="3063" y="447"/>
                  </a:cubicBezTo>
                  <a:close/>
                  <a:moveTo>
                    <a:pt x="3075" y="0"/>
                  </a:moveTo>
                  <a:cubicBezTo>
                    <a:pt x="1025" y="0"/>
                    <a:pt x="0" y="2468"/>
                    <a:pt x="1444" y="3912"/>
                  </a:cubicBezTo>
                  <a:cubicBezTo>
                    <a:pt x="1910" y="4379"/>
                    <a:pt x="2484" y="4587"/>
                    <a:pt x="3047" y="4587"/>
                  </a:cubicBezTo>
                  <a:cubicBezTo>
                    <a:pt x="4225" y="4587"/>
                    <a:pt x="5356" y="3673"/>
                    <a:pt x="5356" y="2295"/>
                  </a:cubicBezTo>
                  <a:cubicBezTo>
                    <a:pt x="5356" y="1025"/>
                    <a:pt x="4331" y="0"/>
                    <a:pt x="3075" y="0"/>
                  </a:cubicBezTo>
                  <a:close/>
                </a:path>
              </a:pathLst>
            </a:custGeom>
            <a:solidFill>
              <a:srgbClr val="AFB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8"/>
            <p:cNvSpPr/>
            <p:nvPr/>
          </p:nvSpPr>
          <p:spPr>
            <a:xfrm>
              <a:off x="3539518" y="3910447"/>
              <a:ext cx="31065" cy="31039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593" y="0"/>
                  </a:moveTo>
                  <a:cubicBezTo>
                    <a:pt x="275" y="0"/>
                    <a:pt x="1" y="260"/>
                    <a:pt x="1" y="592"/>
                  </a:cubicBezTo>
                  <a:cubicBezTo>
                    <a:pt x="1" y="910"/>
                    <a:pt x="275" y="1184"/>
                    <a:pt x="593" y="1184"/>
                  </a:cubicBezTo>
                  <a:cubicBezTo>
                    <a:pt x="925" y="1184"/>
                    <a:pt x="1185" y="910"/>
                    <a:pt x="1185" y="592"/>
                  </a:cubicBezTo>
                  <a:cubicBezTo>
                    <a:pt x="1185" y="260"/>
                    <a:pt x="925" y="0"/>
                    <a:pt x="593" y="0"/>
                  </a:cubicBezTo>
                  <a:close/>
                </a:path>
              </a:pathLst>
            </a:custGeom>
            <a:solidFill>
              <a:srgbClr val="AFB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38"/>
          <p:cNvGrpSpPr/>
          <p:nvPr/>
        </p:nvGrpSpPr>
        <p:grpSpPr>
          <a:xfrm>
            <a:off x="5098115" y="2483540"/>
            <a:ext cx="252321" cy="247642"/>
            <a:chOff x="3763184" y="3817357"/>
            <a:chExt cx="363314" cy="356576"/>
          </a:xfrm>
        </p:grpSpPr>
        <p:sp>
          <p:nvSpPr>
            <p:cNvPr id="352" name="Google Shape;352;p38"/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8"/>
            <p:cNvSpPr/>
            <p:nvPr/>
          </p:nvSpPr>
          <p:spPr>
            <a:xfrm>
              <a:off x="3918324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8"/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rgbClr val="AFB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8"/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rgbClr val="AFB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8"/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rgbClr val="AFB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38"/>
          <p:cNvSpPr txBox="1"/>
          <p:nvPr/>
        </p:nvSpPr>
        <p:spPr>
          <a:xfrm>
            <a:off x="3071875" y="4213800"/>
            <a:ext cx="3000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Please keep this slide for attribution.</a:t>
            </a:r>
            <a:endParaRPr sz="10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D4410B-E366-45AF-80FA-24CF4008CF1D}"/>
              </a:ext>
            </a:extLst>
          </p:cNvPr>
          <p:cNvSpPr/>
          <p:nvPr/>
        </p:nvSpPr>
        <p:spPr>
          <a:xfrm>
            <a:off x="3182679" y="3409507"/>
            <a:ext cx="2889196" cy="1156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269A-A2D4-4D25-A8C4-6E8125E70571}"/>
              </a:ext>
            </a:extLst>
          </p:cNvPr>
          <p:cNvSpPr txBox="1"/>
          <p:nvPr/>
        </p:nvSpPr>
        <p:spPr>
          <a:xfrm>
            <a:off x="3588422" y="3532881"/>
            <a:ext cx="2041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Poppins" panose="020B0604020202020204" charset="0"/>
                <a:cs typeface="Poppins" panose="020B0604020202020204" charset="0"/>
              </a:rPr>
              <a:t>Let’s make this world a better place to Live</a:t>
            </a:r>
          </a:p>
        </p:txBody>
      </p:sp>
      <p:grpSp>
        <p:nvGrpSpPr>
          <p:cNvPr id="23" name="Google Shape;9805;p53">
            <a:extLst>
              <a:ext uri="{FF2B5EF4-FFF2-40B4-BE49-F238E27FC236}">
                <a16:creationId xmlns:a16="http://schemas.microsoft.com/office/drawing/2014/main" id="{A8298594-CBD5-4589-ABA1-1EFC5FEC63C3}"/>
              </a:ext>
            </a:extLst>
          </p:cNvPr>
          <p:cNvGrpSpPr/>
          <p:nvPr/>
        </p:nvGrpSpPr>
        <p:grpSpPr>
          <a:xfrm>
            <a:off x="4464070" y="4116406"/>
            <a:ext cx="322508" cy="273494"/>
            <a:chOff x="2661459" y="2015001"/>
            <a:chExt cx="322508" cy="273494"/>
          </a:xfrm>
        </p:grpSpPr>
        <p:sp>
          <p:nvSpPr>
            <p:cNvPr id="24" name="Google Shape;9806;p53">
              <a:extLst>
                <a:ext uri="{FF2B5EF4-FFF2-40B4-BE49-F238E27FC236}">
                  <a16:creationId xmlns:a16="http://schemas.microsoft.com/office/drawing/2014/main" id="{57B82479-D6D2-49B3-8F7F-519CF295B3B2}"/>
                </a:ext>
              </a:extLst>
            </p:cNvPr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807;p53">
              <a:extLst>
                <a:ext uri="{FF2B5EF4-FFF2-40B4-BE49-F238E27FC236}">
                  <a16:creationId xmlns:a16="http://schemas.microsoft.com/office/drawing/2014/main" id="{ACA37EF3-3E72-4169-BDA7-E5EA2627E2F0}"/>
                </a:ext>
              </a:extLst>
            </p:cNvPr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24"/>
          <p:cNvGrpSpPr/>
          <p:nvPr/>
        </p:nvGrpSpPr>
        <p:grpSpPr>
          <a:xfrm>
            <a:off x="2285013" y="-1376375"/>
            <a:ext cx="4573965" cy="2603400"/>
            <a:chOff x="1966150" y="1379075"/>
            <a:chExt cx="2477100" cy="2603400"/>
          </a:xfrm>
        </p:grpSpPr>
        <p:sp>
          <p:nvSpPr>
            <p:cNvPr id="124" name="Google Shape;124;p24"/>
            <p:cNvSpPr/>
            <p:nvPr/>
          </p:nvSpPr>
          <p:spPr>
            <a:xfrm>
              <a:off x="1966150" y="1379075"/>
              <a:ext cx="2477100" cy="2603400"/>
            </a:xfrm>
            <a:prstGeom prst="rect">
              <a:avLst/>
            </a:prstGeom>
            <a:solidFill>
              <a:srgbClr val="AFB1A1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4"/>
            <p:cNvSpPr/>
            <p:nvPr/>
          </p:nvSpPr>
          <p:spPr>
            <a:xfrm>
              <a:off x="2069650" y="1517375"/>
              <a:ext cx="2270100" cy="2263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653718" y="1381075"/>
            <a:ext cx="719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00" i="1" dirty="0">
                <a:solidFill>
                  <a:schemeClr val="tx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Geo tracking of waste and Triggering Alerts and Mapping Areas with High waste Index</a:t>
            </a:r>
            <a:endParaRPr lang="en" sz="2000" i="1" dirty="0">
              <a:solidFill>
                <a:schemeClr val="tx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Poppins"/>
                <a:ea typeface="Poppins"/>
                <a:cs typeface="Poppins"/>
                <a:sym typeface="Poppins"/>
              </a:rPr>
              <a:t>CDK global company launched th</a:t>
            </a:r>
            <a:r>
              <a:rPr lang="en-IN" sz="1200" dirty="0">
                <a:latin typeface="Poppins"/>
                <a:ea typeface="Poppins"/>
                <a:cs typeface="Poppins"/>
                <a:sym typeface="Poppins"/>
              </a:rPr>
              <a:t>is problem statement in Smart India Hackathon – 2020.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AutoNum type="arabicPeriod"/>
            </a:pPr>
            <a:r>
              <a:rPr lang="en" sz="1200" dirty="0">
                <a:latin typeface="Poppins"/>
                <a:ea typeface="Poppins"/>
                <a:cs typeface="Poppins"/>
                <a:sym typeface="Poppins"/>
              </a:rPr>
              <a:t>We have built an AI product which could solve this problem issue.</a:t>
            </a:r>
            <a:endParaRPr sz="1200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AutoNum type="arabicPeriod"/>
            </a:pPr>
            <a:endParaRPr sz="1200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AutoNum type="arabicPeriod"/>
            </a:pPr>
            <a:r>
              <a:rPr lang="en-IN" sz="1200" dirty="0">
                <a:latin typeface="Poppins"/>
                <a:ea typeface="Poppins"/>
                <a:cs typeface="Poppins"/>
                <a:sym typeface="Poppins"/>
              </a:rPr>
              <a:t>The model could detect the Trash by using Artificial Intelligence and the geo tag it on Google map</a:t>
            </a: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AutoNum type="arabicPeriod"/>
            </a:pPr>
            <a:endParaRPr sz="1200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AutoNum type="arabicPeriod"/>
            </a:pPr>
            <a:r>
              <a:rPr lang="en" sz="1200" dirty="0">
                <a:latin typeface="Poppins"/>
                <a:ea typeface="Poppins"/>
                <a:cs typeface="Poppins"/>
                <a:sym typeface="Poppins"/>
              </a:rPr>
              <a:t>Once </a:t>
            </a:r>
            <a:r>
              <a:rPr lang="en-IN" sz="1200" dirty="0">
                <a:latin typeface="Poppins"/>
                <a:ea typeface="Poppins"/>
                <a:cs typeface="Poppins"/>
                <a:sym typeface="Poppins"/>
              </a:rPr>
              <a:t>tagged on google map, it can be accessed by municipalities.</a:t>
            </a: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AutoNum type="arabicPeriod"/>
            </a:pPr>
            <a:endParaRPr lang="en-IN" sz="1200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AutoNum type="arabicPeriod"/>
            </a:pPr>
            <a:r>
              <a:rPr lang="en-IN" sz="1200" dirty="0">
                <a:latin typeface="Poppins"/>
                <a:ea typeface="Poppins"/>
                <a:cs typeface="Poppins"/>
                <a:sym typeface="Poppins"/>
              </a:rPr>
              <a:t>This work has future scope in recycling and reusing of waste, leading to a sustainable waste management</a:t>
            </a:r>
            <a:endParaRPr sz="12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1491600" y="352550"/>
            <a:ext cx="616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Problem Statement</a:t>
            </a:r>
            <a:endParaRPr dirty="0"/>
          </a:p>
        </p:txBody>
      </p:sp>
      <p:pic>
        <p:nvPicPr>
          <p:cNvPr id="1026" name="Picture 2" descr="CDK Global | LinkedIn">
            <a:extLst>
              <a:ext uri="{FF2B5EF4-FFF2-40B4-BE49-F238E27FC236}">
                <a16:creationId xmlns:a16="http://schemas.microsoft.com/office/drawing/2014/main" id="{407172F5-E08C-4AF8-9491-2D8291C4A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5144" cy="137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25"/>
          <p:cNvGrpSpPr/>
          <p:nvPr/>
        </p:nvGrpSpPr>
        <p:grpSpPr>
          <a:xfrm>
            <a:off x="746050" y="324072"/>
            <a:ext cx="7746900" cy="2800500"/>
            <a:chOff x="746050" y="352425"/>
            <a:chExt cx="7746900" cy="2800500"/>
          </a:xfrm>
        </p:grpSpPr>
        <p:sp>
          <p:nvSpPr>
            <p:cNvPr id="134" name="Google Shape;134;p25"/>
            <p:cNvSpPr/>
            <p:nvPr/>
          </p:nvSpPr>
          <p:spPr>
            <a:xfrm>
              <a:off x="746050" y="352425"/>
              <a:ext cx="7746900" cy="2800500"/>
            </a:xfrm>
            <a:prstGeom prst="rect">
              <a:avLst/>
            </a:prstGeom>
            <a:solidFill>
              <a:srgbClr val="AFB1A1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863275" y="460750"/>
              <a:ext cx="7482000" cy="25653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25"/>
          <p:cNvSpPr txBox="1">
            <a:spLocks noGrp="1"/>
          </p:cNvSpPr>
          <p:nvPr>
            <p:ph type="ctrTitle"/>
          </p:nvPr>
        </p:nvSpPr>
        <p:spPr>
          <a:xfrm>
            <a:off x="910013" y="1514050"/>
            <a:ext cx="1766100" cy="6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AI to detect waste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7" name="Google Shape;137;p25"/>
          <p:cNvSpPr txBox="1">
            <a:spLocks noGrp="1"/>
          </p:cNvSpPr>
          <p:nvPr>
            <p:ph type="subTitle" idx="1"/>
          </p:nvPr>
        </p:nvSpPr>
        <p:spPr>
          <a:xfrm>
            <a:off x="953963" y="2142025"/>
            <a:ext cx="1678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Artificial Intelligence technique will class</a:t>
            </a:r>
            <a:r>
              <a:rPr lang="en-IN" dirty="0" err="1"/>
              <a:t>ify</a:t>
            </a:r>
            <a:r>
              <a:rPr lang="en-IN" dirty="0"/>
              <a:t> the wastes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8" name="Google Shape;138;p25"/>
          <p:cNvSpPr txBox="1">
            <a:spLocks noGrp="1"/>
          </p:cNvSpPr>
          <p:nvPr>
            <p:ph type="title" idx="2"/>
          </p:nvPr>
        </p:nvSpPr>
        <p:spPr>
          <a:xfrm>
            <a:off x="910013" y="693425"/>
            <a:ext cx="1766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9" name="Google Shape;139;p25"/>
          <p:cNvSpPr txBox="1">
            <a:spLocks noGrp="1"/>
          </p:cNvSpPr>
          <p:nvPr>
            <p:ph type="ctrTitle" idx="3"/>
          </p:nvPr>
        </p:nvSpPr>
        <p:spPr>
          <a:xfrm>
            <a:off x="2762638" y="1514050"/>
            <a:ext cx="1766100" cy="6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Gather the Location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subTitle" idx="4"/>
          </p:nvPr>
        </p:nvSpPr>
        <p:spPr>
          <a:xfrm>
            <a:off x="2806588" y="2142025"/>
            <a:ext cx="1678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We will gather the location by the lat. and long. </a:t>
            </a:r>
            <a:r>
              <a:rPr lang="en-IN" dirty="0"/>
              <a:t>Of the camera device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title" idx="5"/>
          </p:nvPr>
        </p:nvSpPr>
        <p:spPr>
          <a:xfrm>
            <a:off x="2762638" y="693425"/>
            <a:ext cx="1766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ctrTitle" idx="6"/>
          </p:nvPr>
        </p:nvSpPr>
        <p:spPr>
          <a:xfrm>
            <a:off x="4615263" y="1514050"/>
            <a:ext cx="1766100" cy="6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Geo tag them on </a:t>
            </a:r>
            <a:r>
              <a:rPr lang="en" dirty="0"/>
              <a:t>map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7"/>
          </p:nvPr>
        </p:nvSpPr>
        <p:spPr>
          <a:xfrm>
            <a:off x="4659213" y="2142025"/>
            <a:ext cx="1678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locations will be geo tagged on map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 idx="8"/>
          </p:nvPr>
        </p:nvSpPr>
        <p:spPr>
          <a:xfrm>
            <a:off x="4615263" y="693425"/>
            <a:ext cx="1766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5" name="Google Shape;145;p25"/>
          <p:cNvSpPr txBox="1">
            <a:spLocks noGrp="1"/>
          </p:cNvSpPr>
          <p:nvPr>
            <p:ph type="ctrTitle" idx="9"/>
          </p:nvPr>
        </p:nvSpPr>
        <p:spPr>
          <a:xfrm>
            <a:off x="6467888" y="1514050"/>
            <a:ext cx="1766100" cy="6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Recycle Reuse Replenish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13"/>
          </p:nvPr>
        </p:nvSpPr>
        <p:spPr>
          <a:xfrm>
            <a:off x="6511838" y="2142025"/>
            <a:ext cx="1678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Its depends on the quality of waste what we can do with them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7" name="Google Shape;147;p25"/>
          <p:cNvSpPr txBox="1">
            <a:spLocks noGrp="1"/>
          </p:cNvSpPr>
          <p:nvPr>
            <p:ph type="title" idx="14"/>
          </p:nvPr>
        </p:nvSpPr>
        <p:spPr>
          <a:xfrm>
            <a:off x="6467888" y="693425"/>
            <a:ext cx="1766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7" name="Google Shape;11648;p55">
            <a:extLst>
              <a:ext uri="{FF2B5EF4-FFF2-40B4-BE49-F238E27FC236}">
                <a16:creationId xmlns:a16="http://schemas.microsoft.com/office/drawing/2014/main" id="{3A40E69F-021A-4563-B566-0EBC2C5E90CF}"/>
              </a:ext>
            </a:extLst>
          </p:cNvPr>
          <p:cNvGrpSpPr/>
          <p:nvPr/>
        </p:nvGrpSpPr>
        <p:grpSpPr>
          <a:xfrm>
            <a:off x="3933342" y="4315767"/>
            <a:ext cx="383632" cy="276449"/>
            <a:chOff x="3933342" y="4315767"/>
            <a:chExt cx="383632" cy="276449"/>
          </a:xfrm>
        </p:grpSpPr>
        <p:sp>
          <p:nvSpPr>
            <p:cNvPr id="18" name="Google Shape;11649;p55">
              <a:extLst>
                <a:ext uri="{FF2B5EF4-FFF2-40B4-BE49-F238E27FC236}">
                  <a16:creationId xmlns:a16="http://schemas.microsoft.com/office/drawing/2014/main" id="{FAA6AC7A-2085-46C4-95E4-AA3AA35B2A79}"/>
                </a:ext>
              </a:extLst>
            </p:cNvPr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650;p55">
              <a:extLst>
                <a:ext uri="{FF2B5EF4-FFF2-40B4-BE49-F238E27FC236}">
                  <a16:creationId xmlns:a16="http://schemas.microsoft.com/office/drawing/2014/main" id="{D77747BC-147A-4F09-A4E6-B31302517A9E}"/>
                </a:ext>
              </a:extLst>
            </p:cNvPr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651;p55">
              <a:extLst>
                <a:ext uri="{FF2B5EF4-FFF2-40B4-BE49-F238E27FC236}">
                  <a16:creationId xmlns:a16="http://schemas.microsoft.com/office/drawing/2014/main" id="{B0A9DEFA-7B41-4E42-B4AC-7701CEE07A28}"/>
                </a:ext>
              </a:extLst>
            </p:cNvPr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652;p55">
              <a:extLst>
                <a:ext uri="{FF2B5EF4-FFF2-40B4-BE49-F238E27FC236}">
                  <a16:creationId xmlns:a16="http://schemas.microsoft.com/office/drawing/2014/main" id="{26EAD71D-BA63-4EBD-87B0-96ED38261C8C}"/>
                </a:ext>
              </a:extLst>
            </p:cNvPr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653;p55">
              <a:extLst>
                <a:ext uri="{FF2B5EF4-FFF2-40B4-BE49-F238E27FC236}">
                  <a16:creationId xmlns:a16="http://schemas.microsoft.com/office/drawing/2014/main" id="{3D63BDF5-ACAD-463E-AE68-78C3AAEFBBD0}"/>
                </a:ext>
              </a:extLst>
            </p:cNvPr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654;p55">
              <a:extLst>
                <a:ext uri="{FF2B5EF4-FFF2-40B4-BE49-F238E27FC236}">
                  <a16:creationId xmlns:a16="http://schemas.microsoft.com/office/drawing/2014/main" id="{4ADBB7F8-3CF8-4166-9B64-1CE5D142FB3D}"/>
                </a:ext>
              </a:extLst>
            </p:cNvPr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6054D7-BB5E-4D39-8F9D-62771D15259F}"/>
              </a:ext>
            </a:extLst>
          </p:cNvPr>
          <p:cNvSpPr txBox="1"/>
          <p:nvPr/>
        </p:nvSpPr>
        <p:spPr>
          <a:xfrm>
            <a:off x="2595688" y="3170133"/>
            <a:ext cx="3442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02060"/>
                </a:solidFill>
              </a:rPr>
              <a:t>The Algorithm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26"/>
          <p:cNvGrpSpPr/>
          <p:nvPr/>
        </p:nvGrpSpPr>
        <p:grpSpPr>
          <a:xfrm>
            <a:off x="2091071" y="354418"/>
            <a:ext cx="7052929" cy="3978672"/>
            <a:chOff x="746050" y="352425"/>
            <a:chExt cx="7746900" cy="2800500"/>
          </a:xfrm>
        </p:grpSpPr>
        <p:sp>
          <p:nvSpPr>
            <p:cNvPr id="153" name="Google Shape;153;p26"/>
            <p:cNvSpPr/>
            <p:nvPr/>
          </p:nvSpPr>
          <p:spPr>
            <a:xfrm>
              <a:off x="746050" y="352425"/>
              <a:ext cx="7746900" cy="2800500"/>
            </a:xfrm>
            <a:prstGeom prst="rect">
              <a:avLst/>
            </a:prstGeom>
            <a:solidFill>
              <a:srgbClr val="AFB1A1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988327" y="460748"/>
              <a:ext cx="7262700" cy="25653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2619012" y="522490"/>
            <a:ext cx="5997045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 picture is worth Thousand Wor</a:t>
            </a:r>
            <a:r>
              <a:rPr lang="en-IN" sz="3200" dirty="0"/>
              <a:t>ds</a:t>
            </a:r>
            <a:endParaRPr sz="3200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B68383-188A-4783-A7F6-1FC768A1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967" y="1592820"/>
            <a:ext cx="2891698" cy="2486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8AC938-FC5F-4096-AD4E-8D522DA00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6577" y="1323003"/>
            <a:ext cx="2629426" cy="22591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CE07-6787-4B83-9ACB-43FB1ACEC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41AEB8-74DF-4BDF-ADCE-1A26BCFF8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86" y="995570"/>
            <a:ext cx="3714307" cy="2089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4398D-C3E3-43FB-8D43-ABBE307B3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37737"/>
            <a:ext cx="3838435" cy="21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4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1B44-E63D-405D-B593-47F96796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Geotagging The Locations</a:t>
            </a:r>
          </a:p>
        </p:txBody>
      </p:sp>
      <p:pic>
        <p:nvPicPr>
          <p:cNvPr id="2050" name="Picture 2" descr="Geotagging: The Future of Customer-business Interactions - O2I">
            <a:extLst>
              <a:ext uri="{FF2B5EF4-FFF2-40B4-BE49-F238E27FC236}">
                <a16:creationId xmlns:a16="http://schemas.microsoft.com/office/drawing/2014/main" id="{43DB5705-5577-4469-8631-7363F756A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77" y="1114847"/>
            <a:ext cx="3526982" cy="354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24B193-9F64-4724-AE3E-2993E586944B}"/>
              </a:ext>
            </a:extLst>
          </p:cNvPr>
          <p:cNvSpPr txBox="1"/>
          <p:nvPr/>
        </p:nvSpPr>
        <p:spPr>
          <a:xfrm>
            <a:off x="4642883" y="1114846"/>
            <a:ext cx="3990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Poppins" panose="020B0604020202020204" charset="0"/>
                <a:cs typeface="Poppins" panose="020B0604020202020204" charset="0"/>
              </a:rPr>
              <a:t>This is how it will be appearing on real time map and thus will be used by the municipalities to detect the high waste index.</a:t>
            </a:r>
          </a:p>
        </p:txBody>
      </p:sp>
    </p:spTree>
    <p:extLst>
      <p:ext uri="{BB962C8B-B14F-4D97-AF65-F5344CB8AC3E}">
        <p14:creationId xmlns:p14="http://schemas.microsoft.com/office/powerpoint/2010/main" val="2129210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8"/>
          <p:cNvGrpSpPr/>
          <p:nvPr/>
        </p:nvGrpSpPr>
        <p:grpSpPr>
          <a:xfrm>
            <a:off x="901073" y="2307850"/>
            <a:ext cx="2837766" cy="2603400"/>
            <a:chOff x="1966150" y="1379075"/>
            <a:chExt cx="2477100" cy="2603400"/>
          </a:xfrm>
        </p:grpSpPr>
        <p:sp>
          <p:nvSpPr>
            <p:cNvPr id="171" name="Google Shape;171;p28"/>
            <p:cNvSpPr/>
            <p:nvPr/>
          </p:nvSpPr>
          <p:spPr>
            <a:xfrm>
              <a:off x="1966150" y="1379075"/>
              <a:ext cx="2477100" cy="2603400"/>
            </a:xfrm>
            <a:prstGeom prst="rect">
              <a:avLst/>
            </a:prstGeom>
            <a:solidFill>
              <a:srgbClr val="AFB1A1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2118550" y="1505725"/>
              <a:ext cx="2212200" cy="2326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28"/>
          <p:cNvGrpSpPr/>
          <p:nvPr/>
        </p:nvGrpSpPr>
        <p:grpSpPr>
          <a:xfrm>
            <a:off x="5405160" y="2307850"/>
            <a:ext cx="2837766" cy="2603400"/>
            <a:chOff x="1966150" y="1379075"/>
            <a:chExt cx="2477100" cy="2603400"/>
          </a:xfrm>
        </p:grpSpPr>
        <p:sp>
          <p:nvSpPr>
            <p:cNvPr id="174" name="Google Shape;174;p28"/>
            <p:cNvSpPr/>
            <p:nvPr/>
          </p:nvSpPr>
          <p:spPr>
            <a:xfrm>
              <a:off x="1966150" y="1379075"/>
              <a:ext cx="2477100" cy="2603400"/>
            </a:xfrm>
            <a:prstGeom prst="rect">
              <a:avLst/>
            </a:prstGeom>
            <a:solidFill>
              <a:srgbClr val="AFB1A1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2118550" y="1505725"/>
              <a:ext cx="2212200" cy="2326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28"/>
          <p:cNvSpPr txBox="1">
            <a:spLocks noGrp="1"/>
          </p:cNvSpPr>
          <p:nvPr>
            <p:ph type="ctrTitle"/>
          </p:nvPr>
        </p:nvSpPr>
        <p:spPr>
          <a:xfrm>
            <a:off x="1366262" y="2944325"/>
            <a:ext cx="1907400" cy="6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App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1"/>
          </p:nvPr>
        </p:nvSpPr>
        <p:spPr>
          <a:xfrm>
            <a:off x="1366262" y="3572300"/>
            <a:ext cx="1907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Users can download the app and click the garbage image and it will be automatically geo tagge</a:t>
            </a:r>
            <a:r>
              <a:rPr lang="en-IN" dirty="0"/>
              <a:t>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8" name="Google Shape;178;p28"/>
          <p:cNvSpPr txBox="1">
            <a:spLocks noGrp="1"/>
          </p:cNvSpPr>
          <p:nvPr>
            <p:ph type="subTitle" idx="3"/>
          </p:nvPr>
        </p:nvSpPr>
        <p:spPr>
          <a:xfrm>
            <a:off x="5870344" y="3572300"/>
            <a:ext cx="1907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This can be used where smart phones are n</a:t>
            </a:r>
            <a:r>
              <a:rPr lang="en" dirty="0"/>
              <a:t>ot available or in drones.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ctrTitle" idx="2"/>
          </p:nvPr>
        </p:nvSpPr>
        <p:spPr>
          <a:xfrm>
            <a:off x="5870344" y="2944325"/>
            <a:ext cx="1907400" cy="6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Global Website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074" name="Picture 2" descr="Mobile App – Safo Group">
            <a:extLst>
              <a:ext uri="{FF2B5EF4-FFF2-40B4-BE49-F238E27FC236}">
                <a16:creationId xmlns:a16="http://schemas.microsoft.com/office/drawing/2014/main" id="{BFCEDFF7-42A1-42CC-93F7-B00A4C17A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709" y="137356"/>
            <a:ext cx="2170494" cy="217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eb Address Website - Free vector graphic on Pixabay">
            <a:extLst>
              <a:ext uri="{FF2B5EF4-FFF2-40B4-BE49-F238E27FC236}">
                <a16:creationId xmlns:a16="http://schemas.microsoft.com/office/drawing/2014/main" id="{E29FE654-7DF2-41AE-B8D2-DCC92CE8D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160" y="670059"/>
            <a:ext cx="2658542" cy="136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30"/>
          <p:cNvGrpSpPr/>
          <p:nvPr/>
        </p:nvGrpSpPr>
        <p:grpSpPr>
          <a:xfrm>
            <a:off x="2285013" y="-1376375"/>
            <a:ext cx="4573965" cy="2603400"/>
            <a:chOff x="1966150" y="1379075"/>
            <a:chExt cx="2477100" cy="2603400"/>
          </a:xfrm>
        </p:grpSpPr>
        <p:sp>
          <p:nvSpPr>
            <p:cNvPr id="214" name="Google Shape;214;p30"/>
            <p:cNvSpPr/>
            <p:nvPr/>
          </p:nvSpPr>
          <p:spPr>
            <a:xfrm>
              <a:off x="1966150" y="1379075"/>
              <a:ext cx="2477100" cy="2603400"/>
            </a:xfrm>
            <a:prstGeom prst="rect">
              <a:avLst/>
            </a:prstGeom>
            <a:solidFill>
              <a:srgbClr val="AFB1A1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2069650" y="1517375"/>
              <a:ext cx="2270100" cy="2263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30"/>
          <p:cNvSpPr/>
          <p:nvPr/>
        </p:nvSpPr>
        <p:spPr>
          <a:xfrm>
            <a:off x="-94975" y="1669350"/>
            <a:ext cx="2461500" cy="27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title"/>
          </p:nvPr>
        </p:nvSpPr>
        <p:spPr>
          <a:xfrm>
            <a:off x="1491600" y="352550"/>
            <a:ext cx="616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Future </a:t>
            </a:r>
            <a:r>
              <a:rPr lang="en-IN" dirty="0"/>
              <a:t>C</a:t>
            </a:r>
            <a:r>
              <a:rPr lang="en" dirty="0"/>
              <a:t>lients</a:t>
            </a:r>
            <a:endParaRPr dirty="0"/>
          </a:p>
        </p:txBody>
      </p:sp>
      <p:pic>
        <p:nvPicPr>
          <p:cNvPr id="218" name="Google Shape;218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9698" r="19333"/>
          <a:stretch/>
        </p:blipFill>
        <p:spPr>
          <a:xfrm>
            <a:off x="3320098" y="1669350"/>
            <a:ext cx="2503849" cy="25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>
            <a:spLocks noGrp="1"/>
          </p:cNvSpPr>
          <p:nvPr>
            <p:ph type="subTitle" idx="4294967295"/>
          </p:nvPr>
        </p:nvSpPr>
        <p:spPr>
          <a:xfrm>
            <a:off x="799763" y="2299775"/>
            <a:ext cx="17661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Others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220" name="Google Shape;220;p30"/>
          <p:cNvSpPr/>
          <p:nvPr/>
        </p:nvSpPr>
        <p:spPr>
          <a:xfrm>
            <a:off x="6742197" y="1669350"/>
            <a:ext cx="2461500" cy="27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0"/>
          <p:cNvSpPr txBox="1">
            <a:spLocks noGrp="1"/>
          </p:cNvSpPr>
          <p:nvPr>
            <p:ph type="title"/>
          </p:nvPr>
        </p:nvSpPr>
        <p:spPr>
          <a:xfrm>
            <a:off x="799763" y="1842050"/>
            <a:ext cx="17661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17.9%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222" name="Google Shape;222;p30"/>
          <p:cNvSpPr txBox="1">
            <a:spLocks noGrp="1"/>
          </p:cNvSpPr>
          <p:nvPr>
            <p:ph type="subTitle" idx="4294967295"/>
          </p:nvPr>
        </p:nvSpPr>
        <p:spPr>
          <a:xfrm>
            <a:off x="799763" y="3686775"/>
            <a:ext cx="17661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River bodies management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799763" y="3229050"/>
            <a:ext cx="17661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28.6%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224" name="Google Shape;224;p30"/>
          <p:cNvSpPr txBox="1">
            <a:spLocks noGrp="1"/>
          </p:cNvSpPr>
          <p:nvPr>
            <p:ph type="subTitle" idx="4294967295"/>
          </p:nvPr>
        </p:nvSpPr>
        <p:spPr>
          <a:xfrm>
            <a:off x="6578138" y="2299775"/>
            <a:ext cx="17661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Factories and Warehouses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xfrm>
            <a:off x="6578138" y="1842050"/>
            <a:ext cx="17661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17.9%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4294967295"/>
          </p:nvPr>
        </p:nvSpPr>
        <p:spPr>
          <a:xfrm>
            <a:off x="6578138" y="3686775"/>
            <a:ext cx="17661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State Governments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6578138" y="3229050"/>
            <a:ext cx="17661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35.7%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2254125" y="2193063"/>
            <a:ext cx="225900" cy="225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0"/>
          <p:cNvSpPr/>
          <p:nvPr/>
        </p:nvSpPr>
        <p:spPr>
          <a:xfrm>
            <a:off x="2254125" y="3594538"/>
            <a:ext cx="225900" cy="225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0"/>
          <p:cNvSpPr/>
          <p:nvPr/>
        </p:nvSpPr>
        <p:spPr>
          <a:xfrm>
            <a:off x="6633075" y="2193050"/>
            <a:ext cx="225900" cy="225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0"/>
          <p:cNvSpPr/>
          <p:nvPr/>
        </p:nvSpPr>
        <p:spPr>
          <a:xfrm>
            <a:off x="6633075" y="3594550"/>
            <a:ext cx="225900" cy="225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0"/>
          <p:cNvSpPr txBox="1"/>
          <p:nvPr/>
        </p:nvSpPr>
        <p:spPr>
          <a:xfrm>
            <a:off x="2665100" y="4239975"/>
            <a:ext cx="3778500" cy="533700"/>
          </a:xfrm>
          <a:prstGeom prst="rect">
            <a:avLst/>
          </a:prstGeom>
          <a:solidFill>
            <a:srgbClr val="AFB1A1">
              <a:alpha val="392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modify this graph, click on it, follow the link, change the data and paste the new graph here</a:t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33" name="Google Shape;233;p30"/>
          <p:cNvCxnSpPr>
            <a:stCxn id="228" idx="6"/>
          </p:cNvCxnSpPr>
          <p:nvPr/>
        </p:nvCxnSpPr>
        <p:spPr>
          <a:xfrm>
            <a:off x="2480025" y="2306013"/>
            <a:ext cx="1601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30"/>
          <p:cNvCxnSpPr>
            <a:stCxn id="229" idx="6"/>
          </p:cNvCxnSpPr>
          <p:nvPr/>
        </p:nvCxnSpPr>
        <p:spPr>
          <a:xfrm>
            <a:off x="2480025" y="3707488"/>
            <a:ext cx="1630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30"/>
          <p:cNvCxnSpPr>
            <a:stCxn id="230" idx="2"/>
          </p:cNvCxnSpPr>
          <p:nvPr/>
        </p:nvCxnSpPr>
        <p:spPr>
          <a:xfrm rot="10800000">
            <a:off x="5129175" y="2306000"/>
            <a:ext cx="1503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0"/>
          <p:cNvCxnSpPr>
            <a:stCxn id="231" idx="2"/>
          </p:cNvCxnSpPr>
          <p:nvPr/>
        </p:nvCxnSpPr>
        <p:spPr>
          <a:xfrm rot="10800000">
            <a:off x="5006475" y="3707500"/>
            <a:ext cx="1626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13;p30">
            <a:extLst>
              <a:ext uri="{FF2B5EF4-FFF2-40B4-BE49-F238E27FC236}">
                <a16:creationId xmlns:a16="http://schemas.microsoft.com/office/drawing/2014/main" id="{98B40E9B-0544-4A5A-A796-956E7CAF82DB}"/>
              </a:ext>
            </a:extLst>
          </p:cNvPr>
          <p:cNvGrpSpPr/>
          <p:nvPr/>
        </p:nvGrpSpPr>
        <p:grpSpPr>
          <a:xfrm>
            <a:off x="2285017" y="104236"/>
            <a:ext cx="4573965" cy="1086611"/>
            <a:chOff x="1966150" y="3781175"/>
            <a:chExt cx="2477100" cy="2603400"/>
          </a:xfrm>
        </p:grpSpPr>
        <p:sp>
          <p:nvSpPr>
            <p:cNvPr id="4" name="Google Shape;214;p30">
              <a:extLst>
                <a:ext uri="{FF2B5EF4-FFF2-40B4-BE49-F238E27FC236}">
                  <a16:creationId xmlns:a16="http://schemas.microsoft.com/office/drawing/2014/main" id="{0B629008-58E4-4C52-8C44-E07BACAAC9BB}"/>
                </a:ext>
              </a:extLst>
            </p:cNvPr>
            <p:cNvSpPr/>
            <p:nvPr/>
          </p:nvSpPr>
          <p:spPr>
            <a:xfrm>
              <a:off x="1966150" y="3781175"/>
              <a:ext cx="2477100" cy="2603400"/>
            </a:xfrm>
            <a:prstGeom prst="rect">
              <a:avLst/>
            </a:prstGeom>
            <a:solidFill>
              <a:srgbClr val="AFB1A1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3200" dirty="0">
                  <a:latin typeface="Lobster Two" panose="020B0604020202020204" charset="0"/>
                </a:rPr>
                <a:t>The Creators</a:t>
              </a:r>
              <a:r>
                <a:rPr lang="en-IN" sz="3200" dirty="0"/>
                <a:t> </a:t>
              </a:r>
              <a:endParaRPr sz="3200" dirty="0"/>
            </a:p>
          </p:txBody>
        </p:sp>
        <p:sp>
          <p:nvSpPr>
            <p:cNvPr id="5" name="Google Shape;215;p30">
              <a:extLst>
                <a:ext uri="{FF2B5EF4-FFF2-40B4-BE49-F238E27FC236}">
                  <a16:creationId xmlns:a16="http://schemas.microsoft.com/office/drawing/2014/main" id="{57D61711-8F37-400F-8C84-A36CABAC9AA3}"/>
                </a:ext>
              </a:extLst>
            </p:cNvPr>
            <p:cNvSpPr/>
            <p:nvPr/>
          </p:nvSpPr>
          <p:spPr>
            <a:xfrm>
              <a:off x="2019745" y="3950975"/>
              <a:ext cx="2270100" cy="2263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C83251D-85D9-43A9-9FB9-4A5A1E415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287" y="1276792"/>
            <a:ext cx="1329850" cy="13187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78E202-E84F-4C2C-97FB-947229737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460" y="1261718"/>
            <a:ext cx="1329851" cy="13298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54DD31-F443-4C2B-A390-55CF7F3F8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312" y="3057745"/>
            <a:ext cx="1453907" cy="14417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E4BFAC-9C9D-4611-AE50-404F26AC7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894" y="1215281"/>
            <a:ext cx="1480486" cy="14417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B0B927-B4F4-408D-86D3-370545E00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7087" y="3140269"/>
            <a:ext cx="1495863" cy="14417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688A01-E224-40D0-A58F-99B59FD28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83" y="1252983"/>
            <a:ext cx="1304081" cy="13187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244909-1971-4665-B4FE-0698DCF21BB1}"/>
              </a:ext>
            </a:extLst>
          </p:cNvPr>
          <p:cNvSpPr txBox="1"/>
          <p:nvPr/>
        </p:nvSpPr>
        <p:spPr>
          <a:xfrm>
            <a:off x="670883" y="2605746"/>
            <a:ext cx="1304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dirty="0"/>
              <a:t>Sarthak Srivastava</a:t>
            </a:r>
          </a:p>
          <a:p>
            <a:pPr algn="ctr"/>
            <a:r>
              <a:rPr lang="en-IN" sz="900" dirty="0"/>
              <a:t>AI Engineer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7B7E8C-1802-4F28-83E9-8692D77EF0E1}"/>
              </a:ext>
            </a:extLst>
          </p:cNvPr>
          <p:cNvSpPr txBox="1"/>
          <p:nvPr/>
        </p:nvSpPr>
        <p:spPr>
          <a:xfrm>
            <a:off x="2725287" y="2628334"/>
            <a:ext cx="1304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dirty="0"/>
              <a:t>Gaurav Singh</a:t>
            </a:r>
          </a:p>
          <a:p>
            <a:pPr algn="ctr"/>
            <a:r>
              <a:rPr lang="en-IN" sz="900" dirty="0"/>
              <a:t>AI Engineer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B912AA-02E2-471D-B588-780FCA6FDAA0}"/>
              </a:ext>
            </a:extLst>
          </p:cNvPr>
          <p:cNvSpPr txBox="1"/>
          <p:nvPr/>
        </p:nvSpPr>
        <p:spPr>
          <a:xfrm>
            <a:off x="4671237" y="2605746"/>
            <a:ext cx="168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dirty="0"/>
              <a:t>Abhinav K. Singh</a:t>
            </a:r>
          </a:p>
          <a:p>
            <a:pPr algn="ctr"/>
            <a:r>
              <a:rPr lang="en-IN" sz="900" dirty="0"/>
              <a:t>Data Science Engineer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5D0AB8-F64F-420B-A377-41A9DFE7D34F}"/>
              </a:ext>
            </a:extLst>
          </p:cNvPr>
          <p:cNvSpPr txBox="1"/>
          <p:nvPr/>
        </p:nvSpPr>
        <p:spPr>
          <a:xfrm>
            <a:off x="7048894" y="2657072"/>
            <a:ext cx="148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dirty="0" err="1"/>
              <a:t>Divyanshi</a:t>
            </a:r>
            <a:r>
              <a:rPr lang="en-IN" sz="900" dirty="0"/>
              <a:t> Singh</a:t>
            </a:r>
          </a:p>
          <a:p>
            <a:pPr algn="ctr"/>
            <a:r>
              <a:rPr lang="en-IN" sz="900" dirty="0"/>
              <a:t>App 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196373-CFEC-4CCE-B14E-C0338C74EA5C}"/>
              </a:ext>
            </a:extLst>
          </p:cNvPr>
          <p:cNvSpPr txBox="1"/>
          <p:nvPr/>
        </p:nvSpPr>
        <p:spPr>
          <a:xfrm>
            <a:off x="2220975" y="4618825"/>
            <a:ext cx="1628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dirty="0" err="1"/>
              <a:t>Ekansh</a:t>
            </a:r>
            <a:r>
              <a:rPr lang="en-IN" sz="900" dirty="0"/>
              <a:t> Saxena</a:t>
            </a:r>
          </a:p>
          <a:p>
            <a:pPr algn="ctr"/>
            <a:r>
              <a:rPr lang="en-IN" sz="900" dirty="0"/>
              <a:t>Web/Android Developer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3D67F2-EF37-4730-974D-475397638EE5}"/>
              </a:ext>
            </a:extLst>
          </p:cNvPr>
          <p:cNvSpPr txBox="1"/>
          <p:nvPr/>
        </p:nvSpPr>
        <p:spPr>
          <a:xfrm>
            <a:off x="5200312" y="4544982"/>
            <a:ext cx="145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dirty="0"/>
              <a:t>Saurabh </a:t>
            </a:r>
            <a:r>
              <a:rPr lang="en-IN" sz="900" dirty="0" err="1"/>
              <a:t>Soni</a:t>
            </a:r>
            <a:endParaRPr lang="en-IN" sz="900" dirty="0"/>
          </a:p>
          <a:p>
            <a:pPr algn="ctr"/>
            <a:r>
              <a:rPr lang="en-IN" sz="900" dirty="0"/>
              <a:t>IoT Developer</a:t>
            </a:r>
          </a:p>
        </p:txBody>
      </p:sp>
    </p:spTree>
    <p:extLst>
      <p:ext uri="{BB962C8B-B14F-4D97-AF65-F5344CB8AC3E}">
        <p14:creationId xmlns:p14="http://schemas.microsoft.com/office/powerpoint/2010/main" val="3234481219"/>
      </p:ext>
    </p:extLst>
  </p:cSld>
  <p:clrMapOvr>
    <a:masterClrMapping/>
  </p:clrMapOvr>
</p:sld>
</file>

<file path=ppt/theme/theme1.xml><?xml version="1.0" encoding="utf-8"?>
<a:theme xmlns:a="http://schemas.openxmlformats.org/drawingml/2006/main" name="Zero Waste Worksho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E9E9E"/>
      </a:accent1>
      <a:accent2>
        <a:srgbClr val="E5AC77"/>
      </a:accent2>
      <a:accent3>
        <a:srgbClr val="AFB1A1"/>
      </a:accent3>
      <a:accent4>
        <a:srgbClr val="E0E0DA"/>
      </a:accent4>
      <a:accent5>
        <a:srgbClr val="F9CB9C"/>
      </a:accent5>
      <a:accent6>
        <a:srgbClr val="D9EAD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</Words>
  <Application>Microsoft Office PowerPoint</Application>
  <PresentationFormat>On-screen Show (16:9)</PresentationFormat>
  <Paragraphs>66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Poppins SemiBold</vt:lpstr>
      <vt:lpstr>Lobster Two</vt:lpstr>
      <vt:lpstr>Poppins</vt:lpstr>
      <vt:lpstr>Times New Roman</vt:lpstr>
      <vt:lpstr>Zero Waste Workshop by Slidesgo</vt:lpstr>
      <vt:lpstr>Trash-Bugged  An AI Product to fight Littering</vt:lpstr>
      <vt:lpstr>The Problem Statement</vt:lpstr>
      <vt:lpstr>Use AI to detect waste</vt:lpstr>
      <vt:lpstr>A picture is worth Thousand Words</vt:lpstr>
      <vt:lpstr>PowerPoint Presentation</vt:lpstr>
      <vt:lpstr>Geotagging The Locations</vt:lpstr>
      <vt:lpstr>Mobile App</vt:lpstr>
      <vt:lpstr>Our Future Clients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Trash-Bugged  An AI Product to fight Littering</dc:title>
  <cp:lastModifiedBy>Sarthak Srivastava</cp:lastModifiedBy>
  <cp:revision>14</cp:revision>
  <dcterms:modified xsi:type="dcterms:W3CDTF">2020-06-21T21:18:09Z</dcterms:modified>
</cp:coreProperties>
</file>